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0" r:id="rId2"/>
    <p:sldId id="311" r:id="rId3"/>
    <p:sldId id="312" r:id="rId4"/>
    <p:sldId id="362" r:id="rId5"/>
    <p:sldId id="313" r:id="rId6"/>
    <p:sldId id="349" r:id="rId7"/>
    <p:sldId id="314" r:id="rId8"/>
    <p:sldId id="316" r:id="rId9"/>
    <p:sldId id="317" r:id="rId10"/>
    <p:sldId id="364" r:id="rId11"/>
    <p:sldId id="365" r:id="rId12"/>
    <p:sldId id="321" r:id="rId13"/>
    <p:sldId id="32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5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2A14778-84FF-4DF3-9DFE-5C9EF86AB6BE}" type="datetimeFigureOut">
              <a:rPr lang="it-IT" smtClean="0"/>
              <a:pPr/>
              <a:t>22/07/2018</a:t>
            </a:fld>
            <a:endParaRPr lang="it-IT"/>
          </a:p>
        </p:txBody>
      </p:sp>
      <p:sp>
        <p:nvSpPr>
          <p:cNvPr id="5" name="Footer Placeholder 4"/>
          <p:cNvSpPr>
            <a:spLocks noGrp="1"/>
          </p:cNvSpPr>
          <p:nvPr>
            <p:ph type="ftr" sz="quarter" idx="11"/>
          </p:nvPr>
        </p:nvSpPr>
        <p:spPr>
          <a:xfrm>
            <a:off x="1921934" y="5054602"/>
            <a:ext cx="4064860" cy="279400"/>
          </a:xfrm>
        </p:spPr>
        <p:txBody>
          <a:bodyPr/>
          <a:lstStyle/>
          <a:p>
            <a:endParaRPr lang="it-IT"/>
          </a:p>
        </p:txBody>
      </p:sp>
      <p:sp>
        <p:nvSpPr>
          <p:cNvPr id="6" name="Slide Number Placeholder 5"/>
          <p:cNvSpPr>
            <a:spLocks noGrp="1"/>
          </p:cNvSpPr>
          <p:nvPr>
            <p:ph type="sldNum" sz="quarter" idx="12"/>
          </p:nvPr>
        </p:nvSpPr>
        <p:spPr>
          <a:xfrm>
            <a:off x="6817317" y="5054602"/>
            <a:ext cx="413483" cy="279400"/>
          </a:xfrm>
        </p:spPr>
        <p:txBody>
          <a:bodyPr/>
          <a:lstStyle/>
          <a:p>
            <a:fld id="{C4B91763-D1A1-4A54-81A3-AD0619AC863A}" type="slidenum">
              <a:rPr lang="it-IT" smtClean="0"/>
              <a:pPr/>
              <a:t>‹N›</a:t>
            </a:fld>
            <a:endParaRPr lang="it-IT"/>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1263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2A14778-84FF-4DF3-9DFE-5C9EF86AB6BE}" type="datetimeFigureOut">
              <a:rPr lang="it-IT" smtClean="0"/>
              <a:pPr/>
              <a:t>22/07/2018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4B91763-D1A1-4A54-81A3-AD0619AC863A}" type="slidenum">
              <a:rPr lang="it-IT" smtClean="0"/>
              <a:pPr/>
              <a:t>‹N›</a:t>
            </a:fld>
            <a:endParaRPr lang="it-IT"/>
          </a:p>
        </p:txBody>
      </p:sp>
    </p:spTree>
    <p:extLst>
      <p:ext uri="{BB962C8B-B14F-4D97-AF65-F5344CB8AC3E}">
        <p14:creationId xmlns:p14="http://schemas.microsoft.com/office/powerpoint/2010/main" val="280222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2A14778-84FF-4DF3-9DFE-5C9EF86AB6BE}" type="datetimeFigureOut">
              <a:rPr lang="it-IT" smtClean="0"/>
              <a:pPr/>
              <a:t>22/07/2018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4B91763-D1A1-4A54-81A3-AD0619AC863A}" type="slidenum">
              <a:rPr lang="it-IT" smtClean="0"/>
              <a:pPr/>
              <a:t>‹N›</a:t>
            </a:fld>
            <a:endParaRPr lang="it-IT"/>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0455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2A14778-84FF-4DF3-9DFE-5C9EF86AB6BE}" type="datetimeFigureOut">
              <a:rPr lang="it-IT" smtClean="0"/>
              <a:pPr/>
              <a:t>22/07/2018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4B91763-D1A1-4A54-81A3-AD0619AC863A}" type="slidenum">
              <a:rPr lang="it-IT" smtClean="0"/>
              <a:pPr/>
              <a:t>‹N›</a:t>
            </a:fld>
            <a:endParaRPr lang="it-IT"/>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53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2A14778-84FF-4DF3-9DFE-5C9EF86AB6BE}" type="datetimeFigureOut">
              <a:rPr lang="it-IT" smtClean="0"/>
              <a:pPr/>
              <a:t>22/07/2018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4B91763-D1A1-4A54-81A3-AD0619AC863A}" type="slidenum">
              <a:rPr lang="it-IT" smtClean="0"/>
              <a:pPr/>
              <a:t>‹N›</a:t>
            </a:fld>
            <a:endParaRPr lang="it-IT"/>
          </a:p>
        </p:txBody>
      </p:sp>
    </p:spTree>
    <p:extLst>
      <p:ext uri="{BB962C8B-B14F-4D97-AF65-F5344CB8AC3E}">
        <p14:creationId xmlns:p14="http://schemas.microsoft.com/office/powerpoint/2010/main" val="190127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it-IT"/>
              <a:t>Fare clic per modificare lo stile del titolo dello schema</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2A14778-84FF-4DF3-9DFE-5C9EF86AB6BE}" type="datetimeFigureOut">
              <a:rPr lang="it-IT" smtClean="0"/>
              <a:pPr/>
              <a:t>22/07/2018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4B91763-D1A1-4A54-81A3-AD0619AC863A}" type="slidenum">
              <a:rPr lang="it-IT" smtClean="0"/>
              <a:pPr/>
              <a:t>‹N›</a:t>
            </a:fld>
            <a:endParaRPr lang="it-IT"/>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793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it-IT"/>
              <a:t>Fare clic per modificare lo stile del titolo dello schema</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2A14778-84FF-4DF3-9DFE-5C9EF86AB6BE}" type="datetimeFigureOut">
              <a:rPr lang="it-IT" smtClean="0"/>
              <a:pPr/>
              <a:t>22/07/2018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4B91763-D1A1-4A54-81A3-AD0619AC863A}" type="slidenum">
              <a:rPr lang="it-IT" smtClean="0"/>
              <a:pPr/>
              <a:t>‹N›</a:t>
            </a:fld>
            <a:endParaRPr lang="it-IT"/>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144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2A14778-84FF-4DF3-9DFE-5C9EF86AB6BE}" type="datetimeFigureOut">
              <a:rPr lang="it-IT" smtClean="0"/>
              <a:pPr/>
              <a:t>22/07/2018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4B91763-D1A1-4A54-81A3-AD0619AC863A}" type="slidenum">
              <a:rPr lang="it-IT" smtClean="0"/>
              <a:pPr/>
              <a:t>‹N›</a:t>
            </a:fld>
            <a:endParaRPr lang="it-IT"/>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5407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2A14778-84FF-4DF3-9DFE-5C9EF86AB6BE}" type="datetimeFigureOut">
              <a:rPr lang="it-IT" smtClean="0"/>
              <a:pPr/>
              <a:t>22/07/2018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4B91763-D1A1-4A54-81A3-AD0619AC863A}" type="slidenum">
              <a:rPr lang="it-IT" smtClean="0"/>
              <a:pPr/>
              <a:t>‹N›</a:t>
            </a:fld>
            <a:endParaRPr lang="it-IT"/>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922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2A14778-84FF-4DF3-9DFE-5C9EF86AB6BE}" type="datetimeFigureOut">
              <a:rPr lang="it-IT" smtClean="0"/>
              <a:pPr/>
              <a:t>22/07/2018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4B91763-D1A1-4A54-81A3-AD0619AC863A}" type="slidenum">
              <a:rPr lang="it-IT" smtClean="0"/>
              <a:pPr/>
              <a:t>‹N›</a:t>
            </a:fld>
            <a:endParaRPr lang="it-IT"/>
          </a:p>
        </p:txBody>
      </p:sp>
    </p:spTree>
    <p:extLst>
      <p:ext uri="{BB962C8B-B14F-4D97-AF65-F5344CB8AC3E}">
        <p14:creationId xmlns:p14="http://schemas.microsoft.com/office/powerpoint/2010/main" val="91812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2A14778-84FF-4DF3-9DFE-5C9EF86AB6BE}" type="datetimeFigureOut">
              <a:rPr lang="it-IT" smtClean="0"/>
              <a:pPr/>
              <a:t>22/07/2018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C4B91763-D1A1-4A54-81A3-AD0619AC863A}" type="slidenum">
              <a:rPr lang="it-IT" smtClean="0"/>
              <a:pPr/>
              <a:t>‹N›</a:t>
            </a:fld>
            <a:endParaRPr lang="it-IT"/>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0926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2A14778-84FF-4DF3-9DFE-5C9EF86AB6BE}" type="datetimeFigureOut">
              <a:rPr lang="it-IT" smtClean="0"/>
              <a:pPr/>
              <a:t>22/07/2018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4B91763-D1A1-4A54-81A3-AD0619AC863A}" type="slidenum">
              <a:rPr lang="it-IT" smtClean="0"/>
              <a:pPr/>
              <a:t>‹N›</a:t>
            </a:fld>
            <a:endParaRPr lang="it-IT"/>
          </a:p>
        </p:txBody>
      </p:sp>
    </p:spTree>
    <p:extLst>
      <p:ext uri="{BB962C8B-B14F-4D97-AF65-F5344CB8AC3E}">
        <p14:creationId xmlns:p14="http://schemas.microsoft.com/office/powerpoint/2010/main" val="1832380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2A14778-84FF-4DF3-9DFE-5C9EF86AB6BE}" type="datetimeFigureOut">
              <a:rPr lang="it-IT" smtClean="0"/>
              <a:pPr/>
              <a:t>22/07/2018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C4B91763-D1A1-4A54-81A3-AD0619AC863A}" type="slidenum">
              <a:rPr lang="it-IT" smtClean="0"/>
              <a:pPr/>
              <a:t>‹N›</a:t>
            </a:fld>
            <a:endParaRPr lang="it-IT"/>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630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2A14778-84FF-4DF3-9DFE-5C9EF86AB6BE}" type="datetimeFigureOut">
              <a:rPr lang="it-IT" smtClean="0"/>
              <a:pPr/>
              <a:t>22/07/2018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C4B91763-D1A1-4A54-81A3-AD0619AC863A}" type="slidenum">
              <a:rPr lang="it-IT" smtClean="0"/>
              <a:pPr/>
              <a:t>‹N›</a:t>
            </a:fld>
            <a:endParaRPr lang="it-IT"/>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48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14778-84FF-4DF3-9DFE-5C9EF86AB6BE}" type="datetimeFigureOut">
              <a:rPr lang="it-IT" smtClean="0"/>
              <a:pPr/>
              <a:t>22/07/2018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C4B91763-D1A1-4A54-81A3-AD0619AC863A}" type="slidenum">
              <a:rPr lang="it-IT" smtClean="0"/>
              <a:pPr/>
              <a:t>‹N›</a:t>
            </a:fld>
            <a:endParaRPr lang="it-IT"/>
          </a:p>
        </p:txBody>
      </p:sp>
    </p:spTree>
    <p:extLst>
      <p:ext uri="{BB962C8B-B14F-4D97-AF65-F5344CB8AC3E}">
        <p14:creationId xmlns:p14="http://schemas.microsoft.com/office/powerpoint/2010/main" val="475777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2A14778-84FF-4DF3-9DFE-5C9EF86AB6BE}" type="datetimeFigureOut">
              <a:rPr lang="it-IT" smtClean="0"/>
              <a:pPr/>
              <a:t>22/07/2018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4B91763-D1A1-4A54-81A3-AD0619AC863A}" type="slidenum">
              <a:rPr lang="it-IT" smtClean="0"/>
              <a:pPr/>
              <a:t>‹N›</a:t>
            </a:fld>
            <a:endParaRPr lang="it-IT"/>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2173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it-IT"/>
              <a:t>Fare clic per modificare lo stile del titolo dello schema</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2A14778-84FF-4DF3-9DFE-5C9EF86AB6BE}" type="datetimeFigureOut">
              <a:rPr lang="it-IT" smtClean="0"/>
              <a:pPr/>
              <a:t>22/07/2018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C4B91763-D1A1-4A54-81A3-AD0619AC863A}" type="slidenum">
              <a:rPr lang="it-IT" smtClean="0"/>
              <a:pPr/>
              <a:t>‹N›</a:t>
            </a:fld>
            <a:endParaRPr lang="it-IT"/>
          </a:p>
        </p:txBody>
      </p:sp>
    </p:spTree>
    <p:extLst>
      <p:ext uri="{BB962C8B-B14F-4D97-AF65-F5344CB8AC3E}">
        <p14:creationId xmlns:p14="http://schemas.microsoft.com/office/powerpoint/2010/main" val="2362693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2A14778-84FF-4DF3-9DFE-5C9EF86AB6BE}" type="datetimeFigureOut">
              <a:rPr lang="it-IT" smtClean="0"/>
              <a:pPr/>
              <a:t>22/07/2018</a:t>
            </a:fld>
            <a:endParaRPr lang="it-IT"/>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B91763-D1A1-4A54-81A3-AD0619AC863A}" type="slidenum">
              <a:rPr lang="it-IT" smtClean="0"/>
              <a:pPr/>
              <a:t>‹N›</a:t>
            </a:fld>
            <a:endParaRPr lang="it-IT"/>
          </a:p>
        </p:txBody>
      </p:sp>
    </p:spTree>
    <p:extLst>
      <p:ext uri="{BB962C8B-B14F-4D97-AF65-F5344CB8AC3E}">
        <p14:creationId xmlns:p14="http://schemas.microsoft.com/office/powerpoint/2010/main" val="2597688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9pbi comprensione emozioni.png"/>
          <p:cNvPicPr>
            <a:picLocks noChangeAspect="1"/>
          </p:cNvPicPr>
          <p:nvPr/>
        </p:nvPicPr>
        <p:blipFill>
          <a:blip r:embed="rId2" cstate="print"/>
          <a:stretch>
            <a:fillRect/>
          </a:stretch>
        </p:blipFill>
        <p:spPr>
          <a:xfrm>
            <a:off x="0" y="11617"/>
            <a:ext cx="9144000" cy="68347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i immagini per quaderno autistici">
            <a:extLst>
              <a:ext uri="{FF2B5EF4-FFF2-40B4-BE49-F238E27FC236}">
                <a16:creationId xmlns:a16="http://schemas.microsoft.com/office/drawing/2014/main" id="{8C354952-0B61-4A21-8544-005DEDEB89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029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510C81A-9A6F-4176-9DE1-2BE853B88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682" y="1355618"/>
            <a:ext cx="1200318" cy="1209844"/>
          </a:xfrm>
          <a:prstGeom prst="rect">
            <a:avLst/>
          </a:prstGeom>
        </p:spPr>
      </p:pic>
      <p:pic>
        <p:nvPicPr>
          <p:cNvPr id="5" name="Immagine 4">
            <a:extLst>
              <a:ext uri="{FF2B5EF4-FFF2-40B4-BE49-F238E27FC236}">
                <a16:creationId xmlns:a16="http://schemas.microsoft.com/office/drawing/2014/main" id="{ABA4BD91-D7B8-452A-829A-70556B2224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412776"/>
            <a:ext cx="1143160" cy="1152686"/>
          </a:xfrm>
          <a:prstGeom prst="rect">
            <a:avLst/>
          </a:prstGeom>
        </p:spPr>
      </p:pic>
      <p:sp>
        <p:nvSpPr>
          <p:cNvPr id="6" name="CasellaDiTesto 5">
            <a:extLst>
              <a:ext uri="{FF2B5EF4-FFF2-40B4-BE49-F238E27FC236}">
                <a16:creationId xmlns:a16="http://schemas.microsoft.com/office/drawing/2014/main" id="{BE1AA4F4-D140-43EC-A216-581671B3DD7F}"/>
              </a:ext>
            </a:extLst>
          </p:cNvPr>
          <p:cNvSpPr txBox="1"/>
          <p:nvPr/>
        </p:nvSpPr>
        <p:spPr>
          <a:xfrm>
            <a:off x="5436096" y="1412776"/>
            <a:ext cx="1080120" cy="1015663"/>
          </a:xfrm>
          <a:prstGeom prst="rect">
            <a:avLst/>
          </a:prstGeom>
          <a:solidFill>
            <a:schemeClr val="bg1"/>
          </a:solidFill>
          <a:ln>
            <a:solidFill>
              <a:schemeClr val="tx1"/>
            </a:solidFill>
          </a:ln>
        </p:spPr>
        <p:txBody>
          <a:bodyPr wrap="square" rtlCol="0">
            <a:spAutoFit/>
          </a:bodyPr>
          <a:lstStyle/>
          <a:p>
            <a:pPr algn="ctr"/>
            <a:r>
              <a:rPr lang="it-IT" sz="6000" dirty="0"/>
              <a:t>E’</a:t>
            </a:r>
          </a:p>
        </p:txBody>
      </p:sp>
      <p:pic>
        <p:nvPicPr>
          <p:cNvPr id="2050" name="Picture 2" descr="Risultati immagini per pecs numbers">
            <a:extLst>
              <a:ext uri="{FF2B5EF4-FFF2-40B4-BE49-F238E27FC236}">
                <a16:creationId xmlns:a16="http://schemas.microsoft.com/office/drawing/2014/main" id="{F9CE4A7D-4B23-4134-9A8A-631FF250DA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2708920"/>
            <a:ext cx="203835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magine correlata">
            <a:extLst>
              <a:ext uri="{FF2B5EF4-FFF2-40B4-BE49-F238E27FC236}">
                <a16:creationId xmlns:a16="http://schemas.microsoft.com/office/drawing/2014/main" id="{FAA6BFD7-43D3-4C0F-9D2D-CED86847CF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6698" y="2708920"/>
            <a:ext cx="2233749" cy="28956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8" descr="Risultati immagini per pecs geometric shapes">
            <a:extLst>
              <a:ext uri="{FF2B5EF4-FFF2-40B4-BE49-F238E27FC236}">
                <a16:creationId xmlns:a16="http://schemas.microsoft.com/office/drawing/2014/main" id="{56EBE053-19A2-4C93-9AB3-6205F209EC06}"/>
              </a:ext>
            </a:extLst>
          </p:cNvPr>
          <p:cNvSpPr>
            <a:spLocks noChangeAspect="1" noChangeArrowheads="1"/>
          </p:cNvSpPr>
          <p:nvPr/>
        </p:nvSpPr>
        <p:spPr bwMode="auto">
          <a:xfrm>
            <a:off x="4419600" y="434805"/>
            <a:ext cx="2177594" cy="31465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 name="Immagine 9">
            <a:extLst>
              <a:ext uri="{FF2B5EF4-FFF2-40B4-BE49-F238E27FC236}">
                <a16:creationId xmlns:a16="http://schemas.microsoft.com/office/drawing/2014/main" id="{ADB8DB8C-BA71-443D-8392-84B05AB7C1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9203" y="3275534"/>
            <a:ext cx="3115110" cy="1762371"/>
          </a:xfrm>
          <a:prstGeom prst="rect">
            <a:avLst/>
          </a:prstGeom>
        </p:spPr>
      </p:pic>
    </p:spTree>
    <p:extLst>
      <p:ext uri="{BB962C8B-B14F-4D97-AF65-F5344CB8AC3E}">
        <p14:creationId xmlns:p14="http://schemas.microsoft.com/office/powerpoint/2010/main" val="3357757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2metafore.png"/>
          <p:cNvPicPr>
            <a:picLocks noChangeAspect="1"/>
          </p:cNvPicPr>
          <p:nvPr/>
        </p:nvPicPr>
        <p:blipFill>
          <a:blip r:embed="rId2" cstate="print"/>
          <a:stretch>
            <a:fillRect/>
          </a:stretch>
        </p:blipFill>
        <p:spPr>
          <a:xfrm>
            <a:off x="0" y="12521"/>
            <a:ext cx="9144000" cy="683295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23pbi tempo.png"/>
          <p:cNvPicPr>
            <a:picLocks noChangeAspect="1"/>
          </p:cNvPicPr>
          <p:nvPr/>
        </p:nvPicPr>
        <p:blipFill>
          <a:blip r:embed="rId2" cstate="print"/>
          <a:stretch>
            <a:fillRect/>
          </a:stretch>
        </p:blipFill>
        <p:spPr>
          <a:xfrm>
            <a:off x="0" y="13426"/>
            <a:ext cx="9144000" cy="68311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0pbi causaeffetto.png"/>
          <p:cNvPicPr>
            <a:picLocks noChangeAspect="1"/>
          </p:cNvPicPr>
          <p:nvPr/>
        </p:nvPicPr>
        <p:blipFill>
          <a:blip r:embed="rId2" cstate="print"/>
          <a:stretch>
            <a:fillRect/>
          </a:stretch>
        </p:blipFill>
        <p:spPr>
          <a:xfrm>
            <a:off x="0" y="21431"/>
            <a:ext cx="9144000" cy="681513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1pbi turni e regole.png"/>
          <p:cNvPicPr>
            <a:picLocks noChangeAspect="1"/>
          </p:cNvPicPr>
          <p:nvPr/>
        </p:nvPicPr>
        <p:blipFill>
          <a:blip r:embed="rId2" cstate="print"/>
          <a:stretch>
            <a:fillRect/>
          </a:stretch>
        </p:blipFill>
        <p:spPr>
          <a:xfrm>
            <a:off x="0" y="16098"/>
            <a:ext cx="9144000" cy="68258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52B063E-0D9E-4E47-AF4E-354F7C1B6719}"/>
              </a:ext>
            </a:extLst>
          </p:cNvPr>
          <p:cNvSpPr/>
          <p:nvPr/>
        </p:nvSpPr>
        <p:spPr>
          <a:xfrm>
            <a:off x="611560" y="620688"/>
            <a:ext cx="7848872" cy="2062103"/>
          </a:xfrm>
          <a:prstGeom prst="rect">
            <a:avLst/>
          </a:prstGeom>
        </p:spPr>
        <p:txBody>
          <a:bodyPr wrap="square">
            <a:spAutoFit/>
          </a:bodyPr>
          <a:lstStyle/>
          <a:p>
            <a:pPr algn="ctr"/>
            <a:r>
              <a:rPr lang="it-IT" sz="2000" b="1" dirty="0">
                <a:latin typeface="Cousine"/>
              </a:rPr>
              <a:t>COMPRENSIONE DEL LINGUAGGIO</a:t>
            </a:r>
          </a:p>
          <a:p>
            <a:endParaRPr lang="it-IT" dirty="0">
              <a:latin typeface="Cousine"/>
            </a:endParaRPr>
          </a:p>
          <a:p>
            <a:r>
              <a:rPr lang="it-IT" dirty="0">
                <a:latin typeface="Cousine"/>
              </a:rPr>
              <a:t>“A volte ero in grado di sentire una parola o due all’inizio e di capirle, in seguito le parole del gruppo successivo era come se si mescolassero tutte e io non riuscivo più a trovarci né capo né coda.”</a:t>
            </a:r>
            <a:br>
              <a:rPr lang="it-IT" dirty="0"/>
            </a:br>
            <a:br>
              <a:rPr lang="it-IT" dirty="0"/>
            </a:br>
            <a:r>
              <a:rPr lang="it-IT" i="1" dirty="0">
                <a:latin typeface="Cousine"/>
              </a:rPr>
              <a:t>Darren White in Guida alla sindrome di Asperger, Tony Attwood,1998, pag. 85</a:t>
            </a:r>
            <a:endParaRPr lang="it-IT" dirty="0"/>
          </a:p>
        </p:txBody>
      </p:sp>
      <p:sp>
        <p:nvSpPr>
          <p:cNvPr id="3" name="Rettangolo 2">
            <a:extLst>
              <a:ext uri="{FF2B5EF4-FFF2-40B4-BE49-F238E27FC236}">
                <a16:creationId xmlns:a16="http://schemas.microsoft.com/office/drawing/2014/main" id="{7BE94A58-8EC6-4010-911D-9DD66910C963}"/>
              </a:ext>
            </a:extLst>
          </p:cNvPr>
          <p:cNvSpPr/>
          <p:nvPr/>
        </p:nvSpPr>
        <p:spPr>
          <a:xfrm>
            <a:off x="611560" y="4205988"/>
            <a:ext cx="7776864" cy="2031325"/>
          </a:xfrm>
          <a:prstGeom prst="rect">
            <a:avLst/>
          </a:prstGeom>
        </p:spPr>
        <p:txBody>
          <a:bodyPr wrap="square">
            <a:spAutoFit/>
          </a:bodyPr>
          <a:lstStyle/>
          <a:p>
            <a:r>
              <a:rPr lang="it-IT" dirty="0">
                <a:latin typeface="Cousine"/>
              </a:rPr>
              <a:t>“Parlare per me è spesso ancora difficile e a volte impossibile, anche se è diventato più facile nel corso degli anni. A volte so nella mia testa quali sono le parole giuste, ma non sempre vengono fuori. A volte, quando riescono a venire fuori, sono sbagliate, cosa di cui io mi rendo conto soltanto alcune volte, e che spesso mi viene fatto notare dagli altri. ” </a:t>
            </a:r>
            <a:br>
              <a:rPr lang="it-IT" dirty="0"/>
            </a:br>
            <a:br>
              <a:rPr lang="it-IT" dirty="0"/>
            </a:br>
            <a:r>
              <a:rPr lang="it-IT" i="1" dirty="0">
                <a:latin typeface="Cousine"/>
              </a:rPr>
              <a:t>T. </a:t>
            </a:r>
            <a:r>
              <a:rPr lang="it-IT" i="1" dirty="0" err="1">
                <a:latin typeface="Cousine"/>
              </a:rPr>
              <a:t>Joliffe</a:t>
            </a:r>
            <a:r>
              <a:rPr lang="it-IT" i="1" dirty="0">
                <a:latin typeface="Cousine"/>
              </a:rPr>
              <a:t> in Guida alla sindrome di Asperger, Tony Attwood,1998, pag. 87</a:t>
            </a:r>
            <a:endParaRPr lang="it-IT" dirty="0"/>
          </a:p>
        </p:txBody>
      </p:sp>
      <p:pic>
        <p:nvPicPr>
          <p:cNvPr id="5" name="Immagine 4">
            <a:extLst>
              <a:ext uri="{FF2B5EF4-FFF2-40B4-BE49-F238E27FC236}">
                <a16:creationId xmlns:a16="http://schemas.microsoft.com/office/drawing/2014/main" id="{DAC9E514-C012-4751-8200-6091A05EE5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013252"/>
            <a:ext cx="2281004" cy="1135828"/>
          </a:xfrm>
          <a:prstGeom prst="rect">
            <a:avLst/>
          </a:prstGeom>
        </p:spPr>
      </p:pic>
      <p:pic>
        <p:nvPicPr>
          <p:cNvPr id="7" name="Immagine 6">
            <a:extLst>
              <a:ext uri="{FF2B5EF4-FFF2-40B4-BE49-F238E27FC236}">
                <a16:creationId xmlns:a16="http://schemas.microsoft.com/office/drawing/2014/main" id="{F1936BD5-DF03-4025-B26B-BEC1FDDC2B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372" y="2610702"/>
            <a:ext cx="1076324" cy="402550"/>
          </a:xfrm>
          <a:prstGeom prst="rect">
            <a:avLst/>
          </a:prstGeom>
        </p:spPr>
      </p:pic>
    </p:spTree>
    <p:extLst>
      <p:ext uri="{BB962C8B-B14F-4D97-AF65-F5344CB8AC3E}">
        <p14:creationId xmlns:p14="http://schemas.microsoft.com/office/powerpoint/2010/main" val="3478652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2ragionamento visivo.png"/>
          <p:cNvPicPr>
            <a:picLocks noChangeAspect="1"/>
          </p:cNvPicPr>
          <p:nvPr/>
        </p:nvPicPr>
        <p:blipFill>
          <a:blip r:embed="rId2" cstate="print"/>
          <a:stretch>
            <a:fillRect/>
          </a:stretch>
        </p:blipFill>
        <p:spPr>
          <a:xfrm>
            <a:off x="0" y="5366"/>
            <a:ext cx="9144000" cy="684726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692696"/>
            <a:ext cx="8064896" cy="5509200"/>
          </a:xfrm>
          <a:prstGeom prst="rect">
            <a:avLst/>
          </a:prstGeom>
        </p:spPr>
        <p:txBody>
          <a:bodyPr wrap="square">
            <a:spAutoFit/>
          </a:bodyPr>
          <a:lstStyle/>
          <a:p>
            <a:pPr algn="just"/>
            <a:r>
              <a:rPr lang="it-IT" sz="3200" dirty="0"/>
              <a:t>“ Io penso interamente per immagini. E’ come guardare nella mia immaginazione una serie di videocassette sullo schermo di un videoregistratore. Ero convinta che tutto il mondo pensasse per immagini prima di interrogare moltissime persone sui loro meccanismi di pensiero. Per recuperare un‘informazione che mi è stata comunicata verbalmente devo ripassare la videocassetta della persona mentre parla.”</a:t>
            </a:r>
          </a:p>
          <a:p>
            <a:pPr algn="just"/>
            <a:r>
              <a:rPr lang="it-IT" sz="3200" dirty="0"/>
              <a:t>                                        TEMPLE GRANDIN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3dettagli.png"/>
          <p:cNvPicPr>
            <a:picLocks noChangeAspect="1"/>
          </p:cNvPicPr>
          <p:nvPr/>
        </p:nvPicPr>
        <p:blipFill>
          <a:blip r:embed="rId2" cstate="print"/>
          <a:stretch>
            <a:fillRect/>
          </a:stretch>
        </p:blipFill>
        <p:spPr>
          <a:xfrm>
            <a:off x="0" y="14287"/>
            <a:ext cx="9144000" cy="68294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6 pbi immaginazione1.png"/>
          <p:cNvPicPr>
            <a:picLocks noChangeAspect="1"/>
          </p:cNvPicPr>
          <p:nvPr/>
        </p:nvPicPr>
        <p:blipFill>
          <a:blip r:embed="rId2" cstate="print"/>
          <a:stretch>
            <a:fillRect/>
          </a:stretch>
        </p:blipFill>
        <p:spPr>
          <a:xfrm>
            <a:off x="0" y="4482"/>
            <a:ext cx="9144000" cy="68490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7interessi ristretti.png"/>
          <p:cNvPicPr>
            <a:picLocks noChangeAspect="1"/>
          </p:cNvPicPr>
          <p:nvPr/>
        </p:nvPicPr>
        <p:blipFill>
          <a:blip r:embed="rId2" cstate="print"/>
          <a:stretch>
            <a:fillRect/>
          </a:stretch>
        </p:blipFill>
        <p:spPr>
          <a:xfrm>
            <a:off x="0" y="23253"/>
            <a:ext cx="9144000" cy="6811493"/>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428</TotalTime>
  <Words>190</Words>
  <Application>Microsoft Office PowerPoint</Application>
  <PresentationFormat>Presentazione su schermo (4:3)</PresentationFormat>
  <Paragraphs>7</Paragraphs>
  <Slides>13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13</vt:i4>
      </vt:variant>
    </vt:vector>
  </HeadingPairs>
  <TitlesOfParts>
    <vt:vector size="17" baseType="lpstr">
      <vt:lpstr>Arial</vt:lpstr>
      <vt:lpstr>Cousine</vt:lpstr>
      <vt:lpstr>Garamond</vt:lpstr>
      <vt:lpstr>Organico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CapoFantasma97</dc:creator>
  <cp:lastModifiedBy>e</cp:lastModifiedBy>
  <cp:revision>107</cp:revision>
  <dcterms:created xsi:type="dcterms:W3CDTF">2017-11-15T10:16:03Z</dcterms:created>
  <dcterms:modified xsi:type="dcterms:W3CDTF">2018-07-22T09:31:52Z</dcterms:modified>
</cp:coreProperties>
</file>